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10" r:id="rId4"/>
    <p:sldId id="258" r:id="rId5"/>
    <p:sldId id="260" r:id="rId6"/>
    <p:sldId id="261" r:id="rId7"/>
    <p:sldId id="268" r:id="rId8"/>
    <p:sldId id="266" r:id="rId9"/>
    <p:sldId id="314" r:id="rId10"/>
    <p:sldId id="315" r:id="rId11"/>
    <p:sldId id="317" r:id="rId12"/>
    <p:sldId id="276" r:id="rId13"/>
    <p:sldId id="278" r:id="rId14"/>
    <p:sldId id="280" r:id="rId15"/>
    <p:sldId id="307" r:id="rId16"/>
    <p:sldId id="316" r:id="rId17"/>
  </p:sldIdLst>
  <p:sldSz cx="9144000" cy="6858000" type="screen4x3"/>
  <p:notesSz cx="6858000" cy="9658350"/>
  <p:defaultTextStyle>
    <a:defPPr>
      <a:defRPr lang="tr-TR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anose="05000000000000000000" pitchFamily="2" charset="2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anose="05000000000000000000" pitchFamily="2" charset="2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anose="05000000000000000000" pitchFamily="2" charset="2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anose="05000000000000000000" pitchFamily="2" charset="2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Wingdings" panose="05000000000000000000" pitchFamily="2" charset="2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Wingdings" panose="05000000000000000000" pitchFamily="2" charset="2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Wingdings" panose="05000000000000000000" pitchFamily="2" charset="2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Wingdings" panose="05000000000000000000" pitchFamily="2" charset="2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Wingdings" panose="05000000000000000000" pitchFamily="2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  <a:srgbClr val="FF3300"/>
    <a:srgbClr val="99FFFF"/>
    <a:srgbClr val="CC00CC"/>
    <a:srgbClr val="66FF33"/>
    <a:srgbClr val="FF99CC"/>
    <a:srgbClr val="FFFF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76" y="-8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973BD5-7EC1-41FA-99BA-691DC3E2ED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tx1"/>
                </a:solidFill>
                <a:latin typeface="Arial Tur" panose="020B0604020202020204" pitchFamily="34" charset="0"/>
              </a:defRPr>
            </a:lvl1pPr>
          </a:lstStyle>
          <a:p>
            <a:endParaRPr lang="tr-TR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16BE3A8-07C5-461A-AFB6-E627CB9C05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 Tur" panose="020B0604020202020204" pitchFamily="34" charset="0"/>
              </a:defRPr>
            </a:lvl1pPr>
          </a:lstStyle>
          <a:p>
            <a:endParaRPr lang="tr-TR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483B959-FC90-4906-ADC9-6FFFE6428B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0763" y="730250"/>
            <a:ext cx="4816475" cy="3609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F485584-993D-4F6D-8683-40AEE8098C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biçemlerini düzenlemek için tıklat</a:t>
            </a:r>
          </a:p>
          <a:p>
            <a:pPr lvl="1"/>
            <a:r>
              <a:rPr lang="tr-TR" altLang="en-US"/>
              <a:t>İkinci düzey</a:t>
            </a:r>
          </a:p>
          <a:p>
            <a:pPr lvl="2"/>
            <a:r>
              <a:rPr lang="tr-TR" altLang="en-US"/>
              <a:t>Üçüncü düzey</a:t>
            </a:r>
          </a:p>
          <a:p>
            <a:pPr lvl="3"/>
            <a:r>
              <a:rPr lang="tr-TR" altLang="en-US"/>
              <a:t>Dördüncü düzey</a:t>
            </a:r>
          </a:p>
          <a:p>
            <a:pPr lvl="4"/>
            <a:r>
              <a:rPr lang="tr-TR" altLang="en-US"/>
              <a:t>Beşinci düzey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168DACA-2386-4CEC-80EF-4744C6C405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>
                <a:solidFill>
                  <a:schemeClr val="tx1"/>
                </a:solidFill>
                <a:latin typeface="Arial Tur" panose="020B0604020202020204" pitchFamily="34" charset="0"/>
              </a:defRPr>
            </a:lvl1pPr>
          </a:lstStyle>
          <a:p>
            <a:endParaRPr lang="tr-TR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02865FE-2636-4834-A5D9-C9497CB766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5E39DA8-A0C6-4D70-A66B-4A709AE42EBB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808335-B67B-4464-B1DC-C42A936C2C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F09B8-CBD9-4D9C-BA4D-758423AB65CE}" type="slidenum">
              <a:rPr lang="tr-TR" altLang="en-US"/>
              <a:pPr/>
              <a:t>1</a:t>
            </a:fld>
            <a:endParaRPr lang="tr-TR" altLang="en-US">
              <a:latin typeface="Arial Tur" panose="020B0604020202020204" pitchFamily="34" charset="0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16ED3D4-7CE0-4E41-BECA-A81767302B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 cap="flat"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69FC17-1F1D-4D7C-89FE-A3925D8FD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9">
            <a:extLst>
              <a:ext uri="{FF2B5EF4-FFF2-40B4-BE49-F238E27FC236}">
                <a16:creationId xmlns:a16="http://schemas.microsoft.com/office/drawing/2014/main" id="{A94689DE-3B82-457B-9652-88526AC619EE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2050" name="Rectangle 2">
              <a:extLst>
                <a:ext uri="{FF2B5EF4-FFF2-40B4-BE49-F238E27FC236}">
                  <a16:creationId xmlns:a16="http://schemas.microsoft.com/office/drawing/2014/main" id="{9F10E7C2-4E56-44B0-8F9D-077BE9711FF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>
              <a:extLst>
                <a:ext uri="{FF2B5EF4-FFF2-40B4-BE49-F238E27FC236}">
                  <a16:creationId xmlns:a16="http://schemas.microsoft.com/office/drawing/2014/main" id="{ECC7F010-BEA9-4EF1-A916-D16FB0DAB04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6" name="Group 8">
              <a:extLst>
                <a:ext uri="{FF2B5EF4-FFF2-40B4-BE49-F238E27FC236}">
                  <a16:creationId xmlns:a16="http://schemas.microsoft.com/office/drawing/2014/main" id="{A9FB41F3-D40F-493A-A2A1-51E8D27F0E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2052" name="Freeform 4">
                <a:extLst>
                  <a:ext uri="{FF2B5EF4-FFF2-40B4-BE49-F238E27FC236}">
                    <a16:creationId xmlns:a16="http://schemas.microsoft.com/office/drawing/2014/main" id="{0F2166D3-70F7-45A8-BFEF-37408ECACFD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" name="Freeform 5">
                <a:extLst>
                  <a:ext uri="{FF2B5EF4-FFF2-40B4-BE49-F238E27FC236}">
                    <a16:creationId xmlns:a16="http://schemas.microsoft.com/office/drawing/2014/main" id="{DBF141DD-97B8-4D5F-B94C-A5F97D13561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Freeform 6">
                <a:extLst>
                  <a:ext uri="{FF2B5EF4-FFF2-40B4-BE49-F238E27FC236}">
                    <a16:creationId xmlns:a16="http://schemas.microsoft.com/office/drawing/2014/main" id="{30222408-6D88-4B4D-88E3-5BF106DE534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Freeform 7">
                <a:extLst>
                  <a:ext uri="{FF2B5EF4-FFF2-40B4-BE49-F238E27FC236}">
                    <a16:creationId xmlns:a16="http://schemas.microsoft.com/office/drawing/2014/main" id="{D67DD612-C8C7-470F-94F6-D56CBEC9ABD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8" name="Rectangle 10">
            <a:extLst>
              <a:ext uri="{FF2B5EF4-FFF2-40B4-BE49-F238E27FC236}">
                <a16:creationId xmlns:a16="http://schemas.microsoft.com/office/drawing/2014/main" id="{FBB023DC-9811-48B4-A114-63C8D18BF26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en-US" noProof="0"/>
              <a:t>Asýl baþlýk biçemini düzenlemek için týklat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18B88282-F071-406C-9376-3882F13F26D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tr-TR" altLang="en-US" noProof="0"/>
              <a:t>Asýl alt baþlýk biçemini düzenlemek için týklat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CC7A158B-DCBE-461E-9EB5-0D084495BFD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5CBD8150-3D60-4F37-9B56-EFD9ED2F49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5ACFD55D-BA28-4676-88FE-AD0DB8E10E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3FA74A-5221-4AE9-8206-1DB04F6A6C9C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2886-1952-422D-AC33-D10055F8D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56DB6-2D5D-4E0F-9F9D-742D2B62D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C2DD6-4294-4C5F-99D8-07CB1E9A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23026-42C0-4BD4-8F05-08601FE0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84303-545C-4F05-A4D1-FC373756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07F5D-A013-4B9E-ACA4-6431AB75D777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57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FCB735-4BF8-4733-8BEA-2B32998FA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72DAA-162D-471C-8CBA-E79ACF480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65E58-875B-43AD-AD3C-3479557A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7A7A2-1626-4375-A489-BCE8FC6E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7C5B2-4724-47E7-9E1D-A94B009B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8EEBE-F9EC-4C12-A9BE-1640A3B60AAD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69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32C2-BDAF-400C-9D3D-138D40B0E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411DE-4105-4E85-BCF9-51358A01B24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122BD-C3F1-4B45-84F6-44575A86D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E775A-598B-4B6B-A7F7-913BE529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177B3-3AC3-43B3-9AA0-8A9B9C73C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C820-54F1-4E71-ABD5-8FCFE95ED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B1A469-3263-4B80-B4A5-680ADCF565DF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4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8405E-8B43-4CCE-BB1F-5B1A8AF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429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47B23-D4B8-48E7-8820-94A40758712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84BEA-78C0-4A67-9516-E991EBE35AD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324FAF-923B-4846-A50D-D5E671FE9F49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5CFC24-834E-4F4A-BD83-F2E9FDAC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9FF664-4E17-4887-B7A1-26F9DF50B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90137E-6FDE-4EC7-BBE2-949C4331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3A7BC06-02F6-4594-8147-4F6E4A3CE1F1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6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66F9-E513-4974-8BFA-0E2DDA7D7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BE768-995E-4640-8DF4-A7858EBE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F4337-B032-4BF8-A1D7-8481534E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55CD-CA48-43BD-A98F-29155F123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43D3-C368-4137-85C1-D78AF7A4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08444-843A-497F-9B49-73824EDEF87E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45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2C7E-69ED-4B94-96D7-876309E0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8F724-CA9A-4827-B4C7-B9467DF8F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79B10-650F-440B-9E7B-C7000CA21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56394-76EE-46C3-ACE1-6EDA3FC8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07684-375C-437A-8332-15C63890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E30E1-1A14-4281-AB53-B9C875EC7A22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97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BE0EE-2FFD-4ED1-AE8D-1C4EBFFD7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3E6C1-EEA8-439D-863C-7659C331C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4932D-5266-4A05-86D8-099983867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AA83C-8948-487D-A24B-8453741D9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796F5-D8C4-49A0-BD64-E3FFB4D1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4529F-8406-405F-9607-CA7F74905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53D28-0FF9-47F8-8239-6EEA46A7020E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38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A194-9C22-4279-B464-AEFD3B718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AA392-F202-4818-9887-8627F921B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BF20A-A41B-4BB3-9777-99CB64C52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E06FA-E6B2-439E-A32B-03BF313D4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94C82-5E5A-4CC8-AF04-5D3B2E493A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5153A5-5CF2-4F0B-A5B3-E6EBF27F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8E716C-7D9C-4310-A74C-0DD1198A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BECB3F-779C-4540-81A9-717EB5D1A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66B70-FEB7-4CD7-829B-2C9F6C04116F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53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20BAD-88C0-47FC-8937-BBF5C26A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A7045A-0684-491E-AF0E-64770877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63A8E-728E-4862-8047-72CA9B30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3C645-1DF9-4EA0-A2EB-310831EB7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D1469-2FB3-4172-9C17-F857F8675D33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9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7AA2FB-17C2-42A0-99EE-660984EB9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F5427-76E7-4919-9190-E567462C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794B4-1A32-47B5-9C44-A54AC035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08C1E-FA54-4E43-8051-8B04BB655F20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21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55B0-12BF-46C9-BE4F-EDA7AB1AC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6BAD7-B7E9-4185-AF4B-E67CD3081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4307C-DA09-4F1C-A431-357A6C776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EEAF5-AE74-4471-B686-AE0CD739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47CFB-E29A-4581-8807-955F53E6D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9BD43-4A86-459A-AF1A-3EEED81C7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49F48-D686-4E40-9CBD-1368890B2924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5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A5489-1A42-4503-A211-427C7850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3C6A9-77C3-450E-ACFF-D3C54D047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46FAE-B7A1-461A-8AB8-CE3480C77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05EB2-62C9-46FB-812C-7F98642C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85789-C557-4C93-92DE-20A8A1F2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D3958-F337-4A4C-80D3-E64345945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039E4-3F28-4B37-95BA-F614692A30FF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52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>
            <a:extLst>
              <a:ext uri="{FF2B5EF4-FFF2-40B4-BE49-F238E27FC236}">
                <a16:creationId xmlns:a16="http://schemas.microsoft.com/office/drawing/2014/main" id="{27919DFC-A75C-4B7B-A951-DE4801CCA3AD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1026" name="Rectangle 2">
              <a:extLst>
                <a:ext uri="{FF2B5EF4-FFF2-40B4-BE49-F238E27FC236}">
                  <a16:creationId xmlns:a16="http://schemas.microsoft.com/office/drawing/2014/main" id="{DE6BC188-5D77-4DE1-9961-EFBB0F94D52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>
              <a:extLst>
                <a:ext uri="{FF2B5EF4-FFF2-40B4-BE49-F238E27FC236}">
                  <a16:creationId xmlns:a16="http://schemas.microsoft.com/office/drawing/2014/main" id="{C051ABEF-F518-4506-A017-DD36A51A9A6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2" name="Group 8">
              <a:extLst>
                <a:ext uri="{FF2B5EF4-FFF2-40B4-BE49-F238E27FC236}">
                  <a16:creationId xmlns:a16="http://schemas.microsoft.com/office/drawing/2014/main" id="{07072FA3-148E-492F-A437-09090DCE9A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>
                <a:extLst>
                  <a:ext uri="{FF2B5EF4-FFF2-40B4-BE49-F238E27FC236}">
                    <a16:creationId xmlns:a16="http://schemas.microsoft.com/office/drawing/2014/main" id="{972F0833-7511-46B4-9058-741104CAF23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>
                  <a:gd name="T0" fmla="*/ 284 w 833"/>
                  <a:gd name="T1" fmla="*/ 448 h 990"/>
                  <a:gd name="T2" fmla="*/ 115 w 833"/>
                  <a:gd name="T3" fmla="*/ 0 h 990"/>
                  <a:gd name="T4" fmla="*/ 353 w 833"/>
                  <a:gd name="T5" fmla="*/ 398 h 990"/>
                  <a:gd name="T6" fmla="*/ 591 w 833"/>
                  <a:gd name="T7" fmla="*/ 0 h 990"/>
                  <a:gd name="T8" fmla="*/ 419 w 833"/>
                  <a:gd name="T9" fmla="*/ 448 h 990"/>
                  <a:gd name="T10" fmla="*/ 832 w 833"/>
                  <a:gd name="T11" fmla="*/ 495 h 990"/>
                  <a:gd name="T12" fmla="*/ 417 w 833"/>
                  <a:gd name="T13" fmla="*/ 540 h 990"/>
                  <a:gd name="T14" fmla="*/ 591 w 833"/>
                  <a:gd name="T15" fmla="*/ 989 h 990"/>
                  <a:gd name="T16" fmla="*/ 353 w 833"/>
                  <a:gd name="T17" fmla="*/ 590 h 990"/>
                  <a:gd name="T18" fmla="*/ 115 w 833"/>
                  <a:gd name="T19" fmla="*/ 989 h 990"/>
                  <a:gd name="T20" fmla="*/ 282 w 833"/>
                  <a:gd name="T21" fmla="*/ 543 h 990"/>
                  <a:gd name="T22" fmla="*/ 0 w 833"/>
                  <a:gd name="T23" fmla="*/ 509 h 990"/>
                  <a:gd name="T24" fmla="*/ 0 w 833"/>
                  <a:gd name="T25" fmla="*/ 479 h 990"/>
                  <a:gd name="T26" fmla="*/ 284 w 833"/>
                  <a:gd name="T27" fmla="*/ 448 h 9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>
                <a:extLst>
                  <a:ext uri="{FF2B5EF4-FFF2-40B4-BE49-F238E27FC236}">
                    <a16:creationId xmlns:a16="http://schemas.microsoft.com/office/drawing/2014/main" id="{A12D8AC6-24D2-49C1-BBA2-31CBB4478D1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>
                  <a:gd name="T0" fmla="*/ 279 w 698"/>
                  <a:gd name="T1" fmla="*/ 315 h 720"/>
                  <a:gd name="T2" fmla="*/ 173 w 698"/>
                  <a:gd name="T3" fmla="*/ 0 h 720"/>
                  <a:gd name="T4" fmla="*/ 349 w 698"/>
                  <a:gd name="T5" fmla="*/ 263 h 720"/>
                  <a:gd name="T6" fmla="*/ 519 w 698"/>
                  <a:gd name="T7" fmla="*/ 0 h 720"/>
                  <a:gd name="T8" fmla="*/ 415 w 698"/>
                  <a:gd name="T9" fmla="*/ 315 h 720"/>
                  <a:gd name="T10" fmla="*/ 697 w 698"/>
                  <a:gd name="T11" fmla="*/ 360 h 720"/>
                  <a:gd name="T12" fmla="*/ 413 w 698"/>
                  <a:gd name="T13" fmla="*/ 403 h 720"/>
                  <a:gd name="T14" fmla="*/ 519 w 698"/>
                  <a:gd name="T15" fmla="*/ 719 h 720"/>
                  <a:gd name="T16" fmla="*/ 349 w 698"/>
                  <a:gd name="T17" fmla="*/ 455 h 720"/>
                  <a:gd name="T18" fmla="*/ 173 w 698"/>
                  <a:gd name="T19" fmla="*/ 719 h 720"/>
                  <a:gd name="T20" fmla="*/ 278 w 698"/>
                  <a:gd name="T21" fmla="*/ 407 h 720"/>
                  <a:gd name="T22" fmla="*/ 0 w 698"/>
                  <a:gd name="T23" fmla="*/ 360 h 720"/>
                  <a:gd name="T24" fmla="*/ 279 w 698"/>
                  <a:gd name="T25" fmla="*/ 315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>
                <a:extLst>
                  <a:ext uri="{FF2B5EF4-FFF2-40B4-BE49-F238E27FC236}">
                    <a16:creationId xmlns:a16="http://schemas.microsoft.com/office/drawing/2014/main" id="{A8C84CEC-32A6-4E77-A3E9-92C214B35A6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>
                  <a:gd name="T0" fmla="*/ 0 w 493"/>
                  <a:gd name="T1" fmla="*/ 173 h 685"/>
                  <a:gd name="T2" fmla="*/ 223 w 493"/>
                  <a:gd name="T3" fmla="*/ 295 h 685"/>
                  <a:gd name="T4" fmla="*/ 246 w 493"/>
                  <a:gd name="T5" fmla="*/ 0 h 685"/>
                  <a:gd name="T6" fmla="*/ 268 w 493"/>
                  <a:gd name="T7" fmla="*/ 295 h 685"/>
                  <a:gd name="T8" fmla="*/ 490 w 493"/>
                  <a:gd name="T9" fmla="*/ 169 h 685"/>
                  <a:gd name="T10" fmla="*/ 290 w 493"/>
                  <a:gd name="T11" fmla="*/ 343 h 685"/>
                  <a:gd name="T12" fmla="*/ 492 w 493"/>
                  <a:gd name="T13" fmla="*/ 514 h 685"/>
                  <a:gd name="T14" fmla="*/ 268 w 493"/>
                  <a:gd name="T15" fmla="*/ 390 h 685"/>
                  <a:gd name="T16" fmla="*/ 246 w 493"/>
                  <a:gd name="T17" fmla="*/ 684 h 685"/>
                  <a:gd name="T18" fmla="*/ 223 w 493"/>
                  <a:gd name="T19" fmla="*/ 390 h 685"/>
                  <a:gd name="T20" fmla="*/ 0 w 493"/>
                  <a:gd name="T21" fmla="*/ 514 h 685"/>
                  <a:gd name="T22" fmla="*/ 201 w 493"/>
                  <a:gd name="T23" fmla="*/ 343 h 685"/>
                  <a:gd name="T24" fmla="*/ 0 w 493"/>
                  <a:gd name="T25" fmla="*/ 173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Freeform 7">
                <a:extLst>
                  <a:ext uri="{FF2B5EF4-FFF2-40B4-BE49-F238E27FC236}">
                    <a16:creationId xmlns:a16="http://schemas.microsoft.com/office/drawing/2014/main" id="{505D73CB-1A0D-436C-9C28-93AF6C7C3EE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>
                  <a:gd name="T0" fmla="*/ 0 w 124"/>
                  <a:gd name="T1" fmla="*/ 42 h 173"/>
                  <a:gd name="T2" fmla="*/ 51 w 124"/>
                  <a:gd name="T3" fmla="*/ 63 h 173"/>
                  <a:gd name="T4" fmla="*/ 61 w 124"/>
                  <a:gd name="T5" fmla="*/ 0 h 173"/>
                  <a:gd name="T6" fmla="*/ 71 w 124"/>
                  <a:gd name="T7" fmla="*/ 63 h 173"/>
                  <a:gd name="T8" fmla="*/ 123 w 124"/>
                  <a:gd name="T9" fmla="*/ 42 h 173"/>
                  <a:gd name="T10" fmla="*/ 83 w 124"/>
                  <a:gd name="T11" fmla="*/ 86 h 173"/>
                  <a:gd name="T12" fmla="*/ 123 w 124"/>
                  <a:gd name="T13" fmla="*/ 128 h 173"/>
                  <a:gd name="T14" fmla="*/ 71 w 124"/>
                  <a:gd name="T15" fmla="*/ 108 h 173"/>
                  <a:gd name="T16" fmla="*/ 61 w 124"/>
                  <a:gd name="T17" fmla="*/ 172 h 173"/>
                  <a:gd name="T18" fmla="*/ 51 w 124"/>
                  <a:gd name="T19" fmla="*/ 108 h 173"/>
                  <a:gd name="T20" fmla="*/ 0 w 124"/>
                  <a:gd name="T21" fmla="*/ 128 h 173"/>
                  <a:gd name="T22" fmla="*/ 39 w 124"/>
                  <a:gd name="T23" fmla="*/ 86 h 173"/>
                  <a:gd name="T24" fmla="*/ 0 w 124"/>
                  <a:gd name="T25" fmla="*/ 4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4" name="Rectangle 10">
            <a:extLst>
              <a:ext uri="{FF2B5EF4-FFF2-40B4-BE49-F238E27FC236}">
                <a16:creationId xmlns:a16="http://schemas.microsoft.com/office/drawing/2014/main" id="{8AF0878C-E91F-4E69-8FC3-6F7076BA0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başlık biçemini düzenlemek için tıklat</a:t>
            </a:r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E62199C6-E053-4F5A-B092-C655EF3BF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biçemlerini düzenlemek için tıklat</a:t>
            </a:r>
          </a:p>
          <a:p>
            <a:pPr lvl="1"/>
            <a:r>
              <a:rPr lang="tr-TR" altLang="en-US"/>
              <a:t>İkinci düzey</a:t>
            </a:r>
          </a:p>
          <a:p>
            <a:pPr lvl="2"/>
            <a:r>
              <a:rPr lang="tr-TR" altLang="en-US"/>
              <a:t>Üçüncü düzey</a:t>
            </a:r>
          </a:p>
          <a:p>
            <a:pPr lvl="3"/>
            <a:r>
              <a:rPr lang="tr-TR" altLang="en-US"/>
              <a:t>Dördüncü düzey</a:t>
            </a:r>
          </a:p>
          <a:p>
            <a:pPr lvl="4"/>
            <a:r>
              <a:rPr lang="tr-TR" altLang="en-US"/>
              <a:t>Beşinci düzey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5B7F8B9C-D245-40E2-A459-9FA1F1CBF5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Tur" panose="020B0604020202020204" pitchFamily="34" charset="0"/>
              </a:defRPr>
            </a:lvl1pPr>
          </a:lstStyle>
          <a:p>
            <a:endParaRPr lang="tr-TR" altLang="en-U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A2E9FA35-8A24-4F85-8C8A-81FEAA333A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Tur" panose="020B0604020202020204" pitchFamily="34" charset="0"/>
              </a:defRPr>
            </a:lvl1pPr>
          </a:lstStyle>
          <a:p>
            <a:endParaRPr lang="tr-TR" alt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C9FB4F81-CE1D-4ECD-B612-ACC34786C6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9C872D05-3CA7-415F-BC36-A2C754EC1169}" type="slidenum">
              <a:rPr lang="tr-TR" altLang="en-US"/>
              <a:pPr/>
              <a:t>‹#›</a:t>
            </a:fld>
            <a:endParaRPr lang="tr-TR" altLang="en-US">
              <a:latin typeface="Arial Tur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1.xml" /><Relationship Id="rId1" Type="http://schemas.openxmlformats.org/officeDocument/2006/relationships/themeOverride" Target="../theme/themeOverride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 /><Relationship Id="rId1" Type="http://schemas.openxmlformats.org/officeDocument/2006/relationships/slideLayout" Target="../slideLayouts/slideLayout1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 /><Relationship Id="rId1" Type="http://schemas.openxmlformats.org/officeDocument/2006/relationships/slideLayout" Target="../slideLayouts/slideLayout1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 /><Relationship Id="rId1" Type="http://schemas.openxmlformats.org/officeDocument/2006/relationships/slideLayout" Target="../slideLayouts/slideLayout13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1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 /><Relationship Id="rId1" Type="http://schemas.openxmlformats.org/officeDocument/2006/relationships/slideLayout" Target="../slideLayouts/slideLayout1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 /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C80D415-E60B-4FD8-BF12-42D926E4A2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r-TR" altLang="en-US" sz="4800" b="1">
                <a:solidFill>
                  <a:srgbClr val="CCFF33"/>
                </a:solidFill>
                <a:latin typeface="Arial" panose="020B0604020202020204" pitchFamily="34" charset="0"/>
              </a:rPr>
              <a:t>KİŞİSEL HİJYEN</a:t>
            </a:r>
            <a:endParaRPr lang="tr-TR" altLang="en-US" sz="4800" b="1">
              <a:solidFill>
                <a:srgbClr val="CCFF33"/>
              </a:solidFill>
              <a:latin typeface="Arial Tur" panose="020B0604020202020204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>
            <a:extLst>
              <a:ext uri="{FF2B5EF4-FFF2-40B4-BE49-F238E27FC236}">
                <a16:creationId xmlns:a16="http://schemas.microsoft.com/office/drawing/2014/main" id="{974D6539-992C-41EE-88BB-89FF63ECA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/>
              <a:t>DEODORANT KULLANILMALI AĞIR PARFÜMLERDEN KAÇINILMALIDIR</a:t>
            </a:r>
          </a:p>
          <a:p>
            <a:endParaRPr lang="tr-TR" altLang="en-US"/>
          </a:p>
          <a:p>
            <a:r>
              <a:rPr lang="tr-TR" altLang="en-US"/>
              <a:t>EL BAKIMI YAPILMALIDIR.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>
            <a:extLst>
              <a:ext uri="{FF2B5EF4-FFF2-40B4-BE49-F238E27FC236}">
                <a16:creationId xmlns:a16="http://schemas.microsoft.com/office/drawing/2014/main" id="{5041095E-3AF7-42A6-8489-697A1835C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z="2800"/>
              <a:t>ÜNİFORMA TEMİZ VE ÜTÜLÜ OLMALIDIR.</a:t>
            </a:r>
          </a:p>
          <a:p>
            <a:r>
              <a:rPr lang="tr-TR" altLang="en-US" sz="2800"/>
              <a:t>SÖKÜK, YIRTIK, SOLMUŞ, LEKELİ, DÜĞMESİZ VB. OLMAMALIDIR</a:t>
            </a:r>
          </a:p>
          <a:p>
            <a:r>
              <a:rPr lang="tr-TR" altLang="en-US" sz="2800"/>
              <a:t>İSİM ARMALARI YAZILMIŞ OLMALIDIR.</a:t>
            </a:r>
          </a:p>
          <a:p>
            <a:r>
              <a:rPr lang="tr-TR" altLang="en-US" sz="2800"/>
              <a:t>RAHAT ÇALIŞMA İMKANI VEREN ÜNİFORMA GİYİLMELİDİR.</a:t>
            </a:r>
          </a:p>
          <a:p>
            <a:r>
              <a:rPr lang="tr-TR" altLang="en-US" sz="2800"/>
              <a:t>DAİMA YEDEK ÜNİFORMA BULUNDURULMALIDIR.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9CDAC6BA-8DD2-4A09-8DD0-A31F2F9FFD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tr-TR" altLang="en-US" sz="24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AYAK BAKIMI VE TEMİZLİĞİNE ÖZEN GÖSTERİLMELİDİR</a:t>
            </a:r>
          </a:p>
          <a:p>
            <a:r>
              <a:rPr lang="tr-TR" altLang="en-US" sz="24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AZ GÜNDE BİR KEZ YIKANMALIDIR.</a:t>
            </a:r>
          </a:p>
          <a:p>
            <a:r>
              <a:rPr lang="tr-TR" altLang="en-US" sz="24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AYAKTA MANTAR AŞIRI TERLEME VE KOKU OLURSA MUTLAKA TEDAVİ ETTİRİLMELİDİR. </a:t>
            </a:r>
          </a:p>
        </p:txBody>
      </p:sp>
      <p:pic>
        <p:nvPicPr>
          <p:cNvPr id="25607" name="Picture 7">
            <a:extLst>
              <a:ext uri="{FF2B5EF4-FFF2-40B4-BE49-F238E27FC236}">
                <a16:creationId xmlns:a16="http://schemas.microsoft.com/office/drawing/2014/main" id="{09A73A6D-E9ED-4792-82BA-99C283219CE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2203450"/>
            <a:ext cx="3600450" cy="3008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547998C2-C542-4829-937B-7801A195D67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6588125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ÇORAPLAR HERGÜN DEĞİŞTİRİLMELİDİR.</a:t>
            </a:r>
          </a:p>
          <a:p>
            <a:pPr algn="just">
              <a:lnSpc>
                <a:spcPct val="90000"/>
              </a:lnSpc>
            </a:pPr>
            <a:endParaRPr lang="tr-TR" altLang="en-US" sz="280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UYGUN VE RAHAT BİR AYAKKABI GİYİLMELİDİR. </a:t>
            </a:r>
          </a:p>
          <a:p>
            <a:pPr algn="just">
              <a:lnSpc>
                <a:spcPct val="90000"/>
              </a:lnSpc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TERLİKLER DÜZENLİ OLARAK TEMİZLENMELİ VE BOYANMALIDIR.</a:t>
            </a:r>
          </a:p>
          <a:p>
            <a:pPr algn="just">
              <a:lnSpc>
                <a:spcPct val="90000"/>
              </a:lnSpc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YIRTIK VE SÖKÜK TERLİKLER KULLANILMAMALIDIR.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4EE55C6E-6FE5-45B7-94BE-F8CE3831E7E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8150" y="2205038"/>
            <a:ext cx="2355850" cy="280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B0152BFC-BCC0-47D2-A9AA-B277A63AF86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399088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SAÇLAR DÜZENLİ VE TEMİZ OLMALIDIR.</a:t>
            </a:r>
          </a:p>
          <a:p>
            <a:pPr>
              <a:lnSpc>
                <a:spcPct val="90000"/>
              </a:lnSpc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BAŞKALARINA AİT TOKA, TARAK VE FIRÇA  KULLANILMAMALIDIR</a:t>
            </a:r>
          </a:p>
          <a:p>
            <a:pPr>
              <a:lnSpc>
                <a:spcPct val="90000"/>
              </a:lnSpc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SAÇ KILLARININ DÖKÜLMEMESİ VE DAĞINIK GÖZÜKMEMESİ İÇİN SAÇLAR BONE İÇERSİNE ALINMALIDIR.</a:t>
            </a:r>
          </a:p>
        </p:txBody>
      </p:sp>
      <p:pic>
        <p:nvPicPr>
          <p:cNvPr id="29708" name="Picture 12">
            <a:extLst>
              <a:ext uri="{FF2B5EF4-FFF2-40B4-BE49-F238E27FC236}">
                <a16:creationId xmlns:a16="http://schemas.microsoft.com/office/drawing/2014/main" id="{E2167E8E-A1BD-49F1-851E-AF221E9A15BE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1773238"/>
            <a:ext cx="2386012" cy="2173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>
            <a:extLst>
              <a:ext uri="{FF2B5EF4-FFF2-40B4-BE49-F238E27FC236}">
                <a16:creationId xmlns:a16="http://schemas.microsoft.com/office/drawing/2014/main" id="{5C46CA9E-2DA6-4FAE-93C7-5FD3B5FA67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en-US" sz="2400">
                <a:solidFill>
                  <a:srgbClr val="FFFFFF"/>
                </a:solidFill>
                <a:latin typeface="Arial Tur" panose="020B0604020202020204" pitchFamily="34" charset="0"/>
              </a:rPr>
              <a:t>MAKYAJ VE TAKILARA DİKKAT EDİLMELİDİR,</a:t>
            </a:r>
          </a:p>
          <a:p>
            <a:r>
              <a:rPr lang="tr-TR" altLang="en-US" sz="2400">
                <a:solidFill>
                  <a:srgbClr val="FFFFFF"/>
                </a:solidFill>
                <a:latin typeface="Arial Tur" panose="020B0604020202020204" pitchFamily="34" charset="0"/>
              </a:rPr>
              <a:t>MAKYAJ MALZEMELRİ AŞIRIYA KAÇMADAN KULLANILMALIDIR</a:t>
            </a:r>
          </a:p>
          <a:p>
            <a:r>
              <a:rPr lang="tr-TR" altLang="en-US" sz="2400">
                <a:solidFill>
                  <a:srgbClr val="FFFFFF"/>
                </a:solidFill>
                <a:latin typeface="Arial Tur" panose="020B0604020202020204" pitchFamily="34" charset="0"/>
              </a:rPr>
              <a:t>KÜNYE, YÜZÜK, HIZMA VB. ZİYNET EŞYALARI TAKILMAMALIDIR.</a:t>
            </a:r>
          </a:p>
          <a:p>
            <a:pPr>
              <a:buFont typeface="Monotype Sorts" pitchFamily="2" charset="2"/>
              <a:buNone/>
            </a:pPr>
            <a:endParaRPr lang="tr-TR" altLang="en-US" sz="2400"/>
          </a:p>
        </p:txBody>
      </p:sp>
      <p:pic>
        <p:nvPicPr>
          <p:cNvPr id="75780" name="Picture 4">
            <a:extLst>
              <a:ext uri="{FF2B5EF4-FFF2-40B4-BE49-F238E27FC236}">
                <a16:creationId xmlns:a16="http://schemas.microsoft.com/office/drawing/2014/main" id="{8287F8FE-598E-450B-A9DB-873DC58E0DB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916113"/>
            <a:ext cx="3292475" cy="343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>
            <a:extLst>
              <a:ext uri="{FF2B5EF4-FFF2-40B4-BE49-F238E27FC236}">
                <a16:creationId xmlns:a16="http://schemas.microsoft.com/office/drawing/2014/main" id="{B4FCBE0B-BB41-41D5-BB7C-A8B780A81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/>
              <a:t>VÜCUTTA AŞIRI TERLEME VAR İSE KÖTÜ KOKMAMAK İÇİN TERLEYEN KISIMLAR SABUNLU BEZ İLE SİLİNİP DURULANMALI VE KURULANMALIDIR.</a:t>
            </a:r>
          </a:p>
          <a:p>
            <a:r>
              <a:rPr lang="tr-TR" altLang="en-US"/>
              <a:t>TERLEMEYİ AZALTAN KREM VE DEODORANTLAR KULLANILMALIDIR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9E91A42-5C11-43C0-962D-DD68B6B80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altLang="en-US" b="1">
                <a:solidFill>
                  <a:srgbClr val="FFFF00"/>
                </a:solidFill>
                <a:latin typeface="Arial" panose="020B0604020202020204" pitchFamily="34" charset="0"/>
              </a:rPr>
              <a:t>KİŞİSEL HİJYEN</a:t>
            </a:r>
            <a:endParaRPr lang="tr-TR" altLang="en-US" b="1">
              <a:solidFill>
                <a:srgbClr val="FFFF00"/>
              </a:solidFill>
              <a:latin typeface="Arial Tur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367E4B5-DD29-473D-B479-393B627053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tr-TR" altLang="en-US" sz="2800" b="1" u="sng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HİJYEN:</a:t>
            </a: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Bir sağlık bilimi olup, temel ilgi alanı sağlığın korunması ve sürdürülmesidir. 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656C493D-FB5B-4D04-85AC-B949183B454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989138"/>
            <a:ext cx="3384550" cy="2994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DF97E58-85FA-4441-A444-7E9BF49F5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b="1">
                <a:solidFill>
                  <a:srgbClr val="FFFF00"/>
                </a:solidFill>
                <a:latin typeface="Arial" panose="020B0604020202020204" pitchFamily="34" charset="0"/>
              </a:rPr>
              <a:t>KİŞİSEL HİJYEN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2CD4454F-569F-4F78-9651-5FFD811FB8A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altLang="en-US" sz="2800" b="1" u="sng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KİŞİSEL HİJYEN</a:t>
            </a: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: kişilerin kendi sağlığını korudukları ve devam ettirdikleri  öz bakım uygulamalarıdır</a:t>
            </a:r>
            <a:r>
              <a:rPr lang="tr-TR" altLang="en-US" sz="2800">
                <a:effectLst/>
                <a:latin typeface="Arial" panose="020B0604020202020204" pitchFamily="34" charset="0"/>
              </a:rPr>
              <a:t>. </a:t>
            </a:r>
            <a:endParaRPr lang="tr-TR" altLang="en-US" sz="2800">
              <a:effectLst/>
              <a:latin typeface="Arial Tur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endParaRPr lang="tr-TR" altLang="en-US" sz="2800"/>
          </a:p>
        </p:txBody>
      </p:sp>
      <p:pic>
        <p:nvPicPr>
          <p:cNvPr id="95240" name="Picture 8">
            <a:extLst>
              <a:ext uri="{FF2B5EF4-FFF2-40B4-BE49-F238E27FC236}">
                <a16:creationId xmlns:a16="http://schemas.microsoft.com/office/drawing/2014/main" id="{221A062C-8C55-4EFE-A85C-4062AF4AE10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773238"/>
            <a:ext cx="3292475" cy="343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97A9589-2D36-4021-9727-1535F5CD2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altLang="en-US"/>
              <a:t>KİŞİSEL HİJYEN</a:t>
            </a:r>
            <a:endParaRPr lang="tr-TR" altLang="en-US">
              <a:latin typeface="Times New Roman Tur" panose="02020603050405020304" pitchFamily="18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87D41A8-2FC4-4450-80D7-9B67A26F8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  <a:noFill/>
          <a:ln/>
        </p:spPr>
        <p:txBody>
          <a:bodyPr/>
          <a:lstStyle/>
          <a:p>
            <a:pPr algn="just"/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Kişisel temizlik, sağlıkla yakından ilgilidir. </a:t>
            </a:r>
          </a:p>
          <a:p>
            <a:pPr algn="just"/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Pek çok hastalık mikrobunun temiz olmayan kişilerde kolayca yerleştiği bilinmektedir. </a:t>
            </a:r>
          </a:p>
          <a:p>
            <a:pPr algn="just"/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Sağlığın korunması için düzenli bir şekilde</a:t>
            </a:r>
            <a:r>
              <a:rPr lang="tr-TR" altLang="en-US">
                <a:effectLst/>
                <a:latin typeface="Arial" panose="020B0604020202020204" pitchFamily="34" charset="0"/>
              </a:rPr>
              <a:t> </a:t>
            </a:r>
            <a:r>
              <a:rPr lang="tr-TR" altLang="en-US">
                <a:solidFill>
                  <a:srgbClr val="FF0033"/>
                </a:solidFill>
                <a:effectLst/>
                <a:latin typeface="Arial" panose="020B0604020202020204" pitchFamily="34" charset="0"/>
              </a:rPr>
              <a:t>saç, vücut, ağız ve dişlerimizin temizlenmesi ve giyeceklerin sık yıkanması</a:t>
            </a:r>
            <a:r>
              <a:rPr lang="tr-TR" altLang="en-US">
                <a:effectLst/>
                <a:latin typeface="Arial" panose="020B0604020202020204" pitchFamily="34" charset="0"/>
              </a:rPr>
              <a:t> gereklidir. </a:t>
            </a:r>
            <a:endParaRPr lang="tr-TR" altLang="en-US">
              <a:effectLst/>
              <a:latin typeface="Arial Tur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37BD7B2-614B-47ED-90D4-656E58152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r-TR" altLang="en-US" sz="3200" b="1">
                <a:latin typeface="Arial" panose="020B0604020202020204" pitchFamily="34" charset="0"/>
              </a:rPr>
              <a:t>HİJYENİK UYGULAMALARIN AMAÇLARI</a:t>
            </a:r>
            <a:endParaRPr lang="tr-TR" altLang="en-US" sz="3200" b="1">
              <a:latin typeface="Arial Tur" panose="020B060402020202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8F629ED-F51D-4006-9DAF-4F08412D2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Vücut salgılarının, atıklarının ve geçici mikroorganizmaların vücuttan uzaklaştırılması yoluyla temizliği sağlamak.</a:t>
            </a:r>
          </a:p>
          <a:p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Bireyin rahatlamasını, dinlenmesini, gevşemesini ve kas gerilimini azaltmak.</a:t>
            </a:r>
          </a:p>
          <a:p>
            <a:r>
              <a:rPr lang="tr-TR" alt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Vücuttaki kötü kokuları (ter kokusu) gidermek.</a:t>
            </a:r>
            <a:endParaRPr lang="tr-TR" altLang="en-US">
              <a:solidFill>
                <a:srgbClr val="FFFFFF"/>
              </a:solidFill>
              <a:effectLst/>
              <a:latin typeface="Arial Tur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3EA1C7A-AE5C-4FEC-98AB-FA6288337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tr-TR" altLang="en-US" sz="3200" b="1">
                <a:latin typeface="Arial" panose="020B0604020202020204" pitchFamily="34" charset="0"/>
              </a:rPr>
              <a:t>HİJYENİK UYGULAMALARIN AMAÇLARI</a:t>
            </a:r>
            <a:endParaRPr lang="tr-TR" altLang="en-US" sz="3200" b="1">
              <a:latin typeface="Arial Tur" panose="020B0604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C87D631-AD4F-4BBF-AE1C-3C8549CF4F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Bireyin genel görünümünü olumlu hale getirmek, kendine olan güvenini arttırmak.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460DBFA3-7B35-4B44-9717-1E4EA1717107}"/>
              </a:ext>
            </a:extLst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773238"/>
            <a:ext cx="3598863" cy="453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C10549-A5CA-4178-A4C3-385E7CE31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altLang="en-US">
                <a:latin typeface="Times New Roman Tur" panose="02020603050405020304" pitchFamily="18" charset="0"/>
              </a:rPr>
              <a:t>KİŞİSEL HİJYEN KURALLARI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7D66F34-961A-4F3A-BC65-5EF2716824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4897438" cy="3319463"/>
          </a:xfrm>
          <a:noFill/>
          <a:ln/>
        </p:spPr>
        <p:txBody>
          <a:bodyPr/>
          <a:lstStyle/>
          <a:p>
            <a:r>
              <a:rPr lang="tr-TR" altLang="en-US">
                <a:solidFill>
                  <a:srgbClr val="FFFFFF"/>
                </a:solidFill>
                <a:latin typeface="Arial" panose="020B0604020202020204" pitchFamily="34" charset="0"/>
              </a:rPr>
              <a:t>VÜCUT TEMİZLİĞİ YAPILMALIDIR</a:t>
            </a:r>
          </a:p>
          <a:p>
            <a:r>
              <a:rPr lang="tr-TR" altLang="en-US">
                <a:solidFill>
                  <a:srgbClr val="FFFFFF"/>
                </a:solidFill>
                <a:latin typeface="Arial" panose="020B0604020202020204" pitchFamily="34" charset="0"/>
              </a:rPr>
              <a:t>SIK SIK DUŞ ALINMALI BANYO YAPILMALIDIR</a:t>
            </a:r>
          </a:p>
          <a:p>
            <a:r>
              <a:rPr lang="tr-TR" altLang="en-US">
                <a:solidFill>
                  <a:srgbClr val="FFFFFF"/>
                </a:solidFill>
                <a:latin typeface="Arial" panose="020B0604020202020204" pitchFamily="34" charset="0"/>
              </a:rPr>
              <a:t>İÇ ÇAMAŞIRLAR SIKLIKLA DEĞİTİRİLMELİDİR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C7250171-917E-4CFF-8F6B-3A5B427E070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154395">
            <a:off x="4500563" y="2219325"/>
            <a:ext cx="4643437" cy="3730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9E62793A-EA91-438E-8A3E-3A4A3C2CBF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6769100" cy="4114800"/>
          </a:xfrm>
          <a:noFill/>
          <a:ln/>
        </p:spPr>
        <p:txBody>
          <a:bodyPr/>
          <a:lstStyle/>
          <a:p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TIRNAKLAR</a:t>
            </a:r>
          </a:p>
          <a:p>
            <a:pPr>
              <a:buFont typeface="Monotype Sorts" pitchFamily="2" charset="2"/>
              <a:buNone/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UZATILMAMALI, </a:t>
            </a:r>
          </a:p>
          <a:p>
            <a:pPr>
              <a:buFont typeface="Monotype Sorts" pitchFamily="2" charset="2"/>
              <a:buNone/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MUNTAZAM </a:t>
            </a:r>
          </a:p>
          <a:p>
            <a:pPr>
              <a:buFont typeface="Monotype Sorts" pitchFamily="2" charset="2"/>
              <a:buNone/>
            </a:pPr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BİR ŞEKİLDE KESİLMELİDİR</a:t>
            </a:r>
          </a:p>
          <a:p>
            <a:r>
              <a:rPr lang="tr-TR" altLang="en-US" sz="2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KOYU RENK OJE KULLANILMAMALIDIR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73548337-84F7-46AB-AA4C-0DA8C5BC92F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484313"/>
            <a:ext cx="2538413" cy="227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601B2A58-F80A-4DE9-B2C9-3A42D759D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-1143000"/>
            <a:ext cx="7772400" cy="1143000"/>
          </a:xfrm>
          <a:noFill/>
          <a:ln/>
        </p:spPr>
        <p:txBody>
          <a:bodyPr/>
          <a:lstStyle/>
          <a:p>
            <a:r>
              <a:rPr lang="tr-TR" altLang="en-US" b="1">
                <a:latin typeface="Arial" panose="020B0604020202020204" pitchFamily="34" charset="0"/>
              </a:rPr>
              <a:t>AĞIZ HİJYENİ</a:t>
            </a:r>
            <a:endParaRPr lang="tr-TR" altLang="en-US" b="1">
              <a:latin typeface="Arial Tur" panose="020B0604020202020204" pitchFamily="34" charset="0"/>
            </a:endParaRP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6B16537A-78A8-47A1-A76B-A0F06CB570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6372225" cy="5157787"/>
          </a:xfrm>
          <a:noFill/>
          <a:ln/>
        </p:spPr>
        <p:txBody>
          <a:bodyPr/>
          <a:lstStyle/>
          <a:p>
            <a:r>
              <a:rPr lang="tr-TR" altLang="en-US">
                <a:latin typeface="Arial Tur" panose="020B0604020202020204" pitchFamily="34" charset="0"/>
              </a:rPr>
              <a:t>AĞIZ VE DİŞ BAKIMI DÜZENLİ</a:t>
            </a:r>
          </a:p>
          <a:p>
            <a:pPr>
              <a:buFont typeface="Monotype Sorts" pitchFamily="2" charset="2"/>
              <a:buNone/>
            </a:pPr>
            <a:r>
              <a:rPr lang="tr-TR" altLang="en-US">
                <a:latin typeface="Arial Tur" panose="020B0604020202020204" pitchFamily="34" charset="0"/>
              </a:rPr>
              <a:t>   YAPILMALI AĞIZ İÇERiSİNDE VE DIŞINDA ÇIKAN YARALAR TEDAVİ ETTİRİLMELİDİR.</a:t>
            </a:r>
          </a:p>
          <a:p>
            <a:pPr>
              <a:buFont typeface="Monotype Sorts" pitchFamily="2" charset="2"/>
              <a:buNone/>
            </a:pPr>
            <a:r>
              <a:rPr lang="tr-TR" altLang="en-US">
                <a:latin typeface="Arial Tur" panose="020B0604020202020204" pitchFamily="34" charset="0"/>
              </a:rPr>
              <a:t>   ÇÜRÜK VB. DİŞLER HOŞ OLMAYAN NEFES KOKUSUNU GİDERMEK İÇİN TEDAVİ ETTİRİLMELİDİR.</a:t>
            </a:r>
          </a:p>
          <a:p>
            <a:pPr>
              <a:buFont typeface="Monotype Sorts" pitchFamily="2" charset="2"/>
              <a:buNone/>
            </a:pPr>
            <a:endParaRPr lang="tr-TR" altLang="en-US">
              <a:latin typeface="Arial Tur" panose="020B0604020202020204" pitchFamily="34" charset="0"/>
            </a:endParaRPr>
          </a:p>
          <a:p>
            <a:pPr>
              <a:buFont typeface="Monotype Sorts" pitchFamily="2" charset="2"/>
              <a:buNone/>
            </a:pPr>
            <a:endParaRPr lang="tr-TR" altLang="en-US">
              <a:latin typeface="Arial Tur" panose="020B0604020202020204" pitchFamily="34" charset="0"/>
            </a:endParaRPr>
          </a:p>
        </p:txBody>
      </p:sp>
      <p:pic>
        <p:nvPicPr>
          <p:cNvPr id="114692" name="Picture 4">
            <a:extLst>
              <a:ext uri="{FF2B5EF4-FFF2-40B4-BE49-F238E27FC236}">
                <a16:creationId xmlns:a16="http://schemas.microsoft.com/office/drawing/2014/main" id="{7635239A-8061-4DEA-BD52-0C52549D069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5400" y="404813"/>
            <a:ext cx="2768600" cy="3816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ıvılcım">
  <a:themeElements>
    <a:clrScheme name="Kıvılcım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Kıvılc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Wingdings" panose="05000000000000000000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Wingdings" panose="05000000000000000000" pitchFamily="2" charset="2"/>
          </a:defRPr>
        </a:defPPr>
      </a:lstStyle>
    </a:lnDef>
  </a:objectDefaults>
  <a:extraClrSchemeLst>
    <a:extraClrScheme>
      <a:clrScheme name="Kıvılcım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ıvılcım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ıvılcım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ıvılcım 1">
    <a:dk1>
      <a:srgbClr val="000000"/>
    </a:dk1>
    <a:lt1>
      <a:srgbClr val="DDDDDD"/>
    </a:lt1>
    <a:dk2>
      <a:srgbClr val="0000FF"/>
    </a:dk2>
    <a:lt2>
      <a:srgbClr val="00CCCC"/>
    </a:lt2>
    <a:accent1>
      <a:srgbClr val="B2B2B2"/>
    </a:accent1>
    <a:accent2>
      <a:srgbClr val="FF9933"/>
    </a:accent2>
    <a:accent3>
      <a:srgbClr val="AAAAFF"/>
    </a:accent3>
    <a:accent4>
      <a:srgbClr val="BDBDBD"/>
    </a:accent4>
    <a:accent5>
      <a:srgbClr val="D5D5D5"/>
    </a:accent5>
    <a:accent6>
      <a:srgbClr val="E78A2D"/>
    </a:accent6>
    <a:hlink>
      <a:srgbClr val="CC00CC"/>
    </a:hlink>
    <a:folHlink>
      <a:srgbClr val="99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C:\MSOffice\Templates\Sunu Tasarımları\Kıvılcım.pot</Template>
  <TotalTime>961</TotalTime>
  <Words>297</Words>
  <Application>Microsoft Office PowerPoint</Application>
  <PresentationFormat>Ekran Gösterisi (4:3)</PresentationFormat>
  <Paragraphs>52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Kıvılcım</vt:lpstr>
      <vt:lpstr>KİŞİSEL HİJYEN</vt:lpstr>
      <vt:lpstr>KİŞİSEL HİJYEN</vt:lpstr>
      <vt:lpstr>KİŞİSEL HİJYEN</vt:lpstr>
      <vt:lpstr>KİŞİSEL HİJYEN</vt:lpstr>
      <vt:lpstr>HİJYENİK UYGULAMALARIN AMAÇLARI</vt:lpstr>
      <vt:lpstr>HİJYENİK UYGULAMALARIN AMAÇLARI</vt:lpstr>
      <vt:lpstr>KİŞİSEL HİJYEN KURALLARI</vt:lpstr>
      <vt:lpstr>PowerPoint Sunusu</vt:lpstr>
      <vt:lpstr>AĞIZ HİJYENİ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KİŞİSEL HİJYEN</dc:title>
  <dc:creator>EXPER</dc:creator>
  <cp:lastModifiedBy>hüseyin somer</cp:lastModifiedBy>
  <cp:revision>53</cp:revision>
  <cp:lastPrinted>2004-03-16T10:27:57Z</cp:lastPrinted>
  <dcterms:created xsi:type="dcterms:W3CDTF">2004-03-15T12:22:26Z</dcterms:created>
  <dcterms:modified xsi:type="dcterms:W3CDTF">2020-08-14T15:21:35Z</dcterms:modified>
</cp:coreProperties>
</file>