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7FE7EABE-8BAE-499F-AA83-1D9085DE7742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219" name="Rectangle 3">
              <a:extLst>
                <a:ext uri="{FF2B5EF4-FFF2-40B4-BE49-F238E27FC236}">
                  <a16:creationId xmlns:a16="http://schemas.microsoft.com/office/drawing/2014/main" id="{9BE8EC99-AF8D-4BD4-873E-E41886FC78E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Freeform 4">
              <a:extLst>
                <a:ext uri="{FF2B5EF4-FFF2-40B4-BE49-F238E27FC236}">
                  <a16:creationId xmlns:a16="http://schemas.microsoft.com/office/drawing/2014/main" id="{660E6A2E-D511-4DA5-8489-95F43410A51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Freeform 5">
              <a:extLst>
                <a:ext uri="{FF2B5EF4-FFF2-40B4-BE49-F238E27FC236}">
                  <a16:creationId xmlns:a16="http://schemas.microsoft.com/office/drawing/2014/main" id="{72280478-6F21-4FFB-8FAA-D2CC7E6ACBB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Freeform 6">
              <a:extLst>
                <a:ext uri="{FF2B5EF4-FFF2-40B4-BE49-F238E27FC236}">
                  <a16:creationId xmlns:a16="http://schemas.microsoft.com/office/drawing/2014/main" id="{80C18A03-8D56-4491-BCC1-866D173293F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>
              <a:extLst>
                <a:ext uri="{FF2B5EF4-FFF2-40B4-BE49-F238E27FC236}">
                  <a16:creationId xmlns:a16="http://schemas.microsoft.com/office/drawing/2014/main" id="{2329B5EB-4DF6-4EFC-ACBE-7B4226A36BB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>
              <a:extLst>
                <a:ext uri="{FF2B5EF4-FFF2-40B4-BE49-F238E27FC236}">
                  <a16:creationId xmlns:a16="http://schemas.microsoft.com/office/drawing/2014/main" id="{F64C13EE-AC14-4BF4-A72C-9DB4730823C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9">
              <a:extLst>
                <a:ext uri="{FF2B5EF4-FFF2-40B4-BE49-F238E27FC236}">
                  <a16:creationId xmlns:a16="http://schemas.microsoft.com/office/drawing/2014/main" id="{A4BF28BD-C09C-4E91-BB07-B39BE9999E5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>
              <a:extLst>
                <a:ext uri="{FF2B5EF4-FFF2-40B4-BE49-F238E27FC236}">
                  <a16:creationId xmlns:a16="http://schemas.microsoft.com/office/drawing/2014/main" id="{98FF6ACE-8241-4F4C-88A7-11790810748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11">
              <a:extLst>
                <a:ext uri="{FF2B5EF4-FFF2-40B4-BE49-F238E27FC236}">
                  <a16:creationId xmlns:a16="http://schemas.microsoft.com/office/drawing/2014/main" id="{08DBD21A-6FED-4420-B58A-8E110987E72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>
              <a:extLst>
                <a:ext uri="{FF2B5EF4-FFF2-40B4-BE49-F238E27FC236}">
                  <a16:creationId xmlns:a16="http://schemas.microsoft.com/office/drawing/2014/main" id="{213B9E71-C69F-46B8-AB75-CD0829118E4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3">
              <a:extLst>
                <a:ext uri="{FF2B5EF4-FFF2-40B4-BE49-F238E27FC236}">
                  <a16:creationId xmlns:a16="http://schemas.microsoft.com/office/drawing/2014/main" id="{EA306A51-0EC0-403A-B6D2-32B81F214CE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4">
              <a:extLst>
                <a:ext uri="{FF2B5EF4-FFF2-40B4-BE49-F238E27FC236}">
                  <a16:creationId xmlns:a16="http://schemas.microsoft.com/office/drawing/2014/main" id="{8CB4E3FF-EED1-4284-953F-922AC6B1324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Freeform 15">
              <a:extLst>
                <a:ext uri="{FF2B5EF4-FFF2-40B4-BE49-F238E27FC236}">
                  <a16:creationId xmlns:a16="http://schemas.microsoft.com/office/drawing/2014/main" id="{90116EB1-43D3-4CC9-953B-9D0CB6D8D35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16">
              <a:extLst>
                <a:ext uri="{FF2B5EF4-FFF2-40B4-BE49-F238E27FC236}">
                  <a16:creationId xmlns:a16="http://schemas.microsoft.com/office/drawing/2014/main" id="{41EAB02E-63F4-412A-84FC-0FDF2620165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>
              <a:extLst>
                <a:ext uri="{FF2B5EF4-FFF2-40B4-BE49-F238E27FC236}">
                  <a16:creationId xmlns:a16="http://schemas.microsoft.com/office/drawing/2014/main" id="{12FDB48D-B376-4570-8B74-F94E811E55C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4" name="Rectangle 18">
            <a:extLst>
              <a:ext uri="{FF2B5EF4-FFF2-40B4-BE49-F238E27FC236}">
                <a16:creationId xmlns:a16="http://schemas.microsoft.com/office/drawing/2014/main" id="{188411DF-C83E-4CE6-9EE6-FED85F1183E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tr-TR" altLang="en-US" noProof="0"/>
              <a:t>Asıl başlık stili için tıklatın</a:t>
            </a:r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8B70544A-CC1C-4522-9782-0AB76F866A8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altLang="en-US" noProof="0"/>
              <a:t>Asıl alt başlık stilini düzenlemek için tıklatın</a:t>
            </a: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3C56C95F-5F25-4946-B1E4-5008997F5BD7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237" name="Rectangle 21">
            <a:extLst>
              <a:ext uri="{FF2B5EF4-FFF2-40B4-BE49-F238E27FC236}">
                <a16:creationId xmlns:a16="http://schemas.microsoft.com/office/drawing/2014/main" id="{2D2635C6-1053-4013-B7F8-01548AC4F4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238" name="Rectangle 22">
            <a:extLst>
              <a:ext uri="{FF2B5EF4-FFF2-40B4-BE49-F238E27FC236}">
                <a16:creationId xmlns:a16="http://schemas.microsoft.com/office/drawing/2014/main" id="{0E3E5293-C16D-4A43-A2A9-3242499472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91CDE1-3876-48AF-A82D-F35F7E2B4817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5FC-7C9C-4F00-8D09-1A81174F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9EFB1-2A9D-4B6C-A627-2BB9A7302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0FA3-C150-474E-8CE6-0418B247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9D559-B8F4-4AEA-9D07-59492F8A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8E03F-D711-4E51-8A36-C7628406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A1F88-FC09-4D91-86ED-25A2C5C128E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5591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20182-BB4E-41AE-BBCB-599FDA77E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C2B57-58EC-41CD-8DD4-12E6A5417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8412-81C1-4142-875B-3AF538815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24150-6C23-4DBC-8688-9B991053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428B1-D866-424B-969F-5FDA0A0A1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6CB98-DA44-43FF-A4BF-B73FCD4D95E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9362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139AB-5787-4D16-8010-9D851FAC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D3F3-D9C3-43BB-80DB-16FD95FA3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6B97A-187B-458E-8D40-F79290DF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ED425-55BB-4C05-B525-71717EDF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531F5-DE97-4302-9A81-E06E1C45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4780-E73B-491E-B35C-F533D017AFA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4004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CD15-E75D-4E54-9A1C-237AFEC2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892A9-A451-48C9-A7EE-3A3423BD2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C2A6D-8FEB-4341-9045-DA77FB7A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52A75-455F-40D6-82B8-6DA9F345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574E3-127A-4F12-B204-880013EB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DCA8E-7752-4CB1-BE76-695AEED05986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6025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EF7B-7BB0-4DF0-8B46-C90C2E56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85436-680E-48F0-97D2-CC1966340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C9B5A-376A-4E3F-91C4-04E98D5A3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6D546-DBEF-4CF9-941C-8B1C916B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9C924-D59E-4D1C-A917-C39CA75B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7AB4D-794A-4408-B270-192EE65CB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D0EFE-D360-47F4-ACCB-957E6C0F8C6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0364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D8F8-252F-4021-A452-1000F167D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5CB5E-44B8-46D6-9783-C33A6F7CC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06218-C826-47ED-8D65-FFAC9FA92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CB452-904C-4A71-87DD-AF0955FA2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1C97F3-0EA8-4B3A-AA24-500A054CB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2FD91-876D-4FAA-B522-0D78BFA8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EC57D2-70D0-47C5-8BE4-904D0D66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081D9-7597-4DFD-B9CC-E45010AD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EBC7D-B138-430A-99DF-8717AD0F694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1599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7ABB8-592C-4631-BBD8-47C158FCD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19E42-05DA-4E45-8954-3AABF66A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5CBFD-6EDF-4192-A7EB-F2E836760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B2EE9-BBBD-4336-8164-3DC8BC40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42BE1-F699-4673-9495-DAC764556DE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2795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B83FF-A4E9-4C23-8700-541831F8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62AADB-215C-4A36-A51D-E929E6A0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FE7C4-43FB-46F7-8A19-EA62C654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51C70-F06F-48F8-A1CD-C8F8C296B8D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4601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3C39-D420-4842-BE06-9A03267D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1F41-4FB0-4243-95D2-97700DF05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3398E-1D2E-4440-93A2-B763F8205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C6B6F-41A3-4B15-A61D-8964BD57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F2B75-1726-44B3-88B6-1DD5C75B7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A3E56-98EA-4482-96B0-A601553F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11C5-F0C1-47DE-AA9A-A631D76A70D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7523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DB01-92D2-4B22-841D-D4E2A2BD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C469E-C63F-4B66-BD58-9272CC333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84E65-21F6-4EED-84AF-FE8CC2303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D0287-E53F-4C67-AE01-2DD9D1A4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CD685-73C6-4045-881E-B8771839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072DF-5146-43C6-B6BF-27A3852D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A51CB-A20C-4F20-9ED1-7FBC5B254CA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9735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8089B729-2DA5-452D-A5CC-4AF8EEB5F9C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219C7992-FB2D-4183-BA3F-BCAB3EE2BC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C1E3225F-C122-4924-8422-04948643CDE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>
              <a:extLst>
                <a:ext uri="{FF2B5EF4-FFF2-40B4-BE49-F238E27FC236}">
                  <a16:creationId xmlns:a16="http://schemas.microsoft.com/office/drawing/2014/main" id="{CF0B9908-CE02-4B94-9EF1-7C86F061F21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>
              <a:extLst>
                <a:ext uri="{FF2B5EF4-FFF2-40B4-BE49-F238E27FC236}">
                  <a16:creationId xmlns:a16="http://schemas.microsoft.com/office/drawing/2014/main" id="{A16693B3-6F9B-4AEC-BF36-9570B040F18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>
              <a:extLst>
                <a:ext uri="{FF2B5EF4-FFF2-40B4-BE49-F238E27FC236}">
                  <a16:creationId xmlns:a16="http://schemas.microsoft.com/office/drawing/2014/main" id="{1B15ACC7-9C60-47C3-8F54-B9B1CCF28EA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>
              <a:extLst>
                <a:ext uri="{FF2B5EF4-FFF2-40B4-BE49-F238E27FC236}">
                  <a16:creationId xmlns:a16="http://schemas.microsoft.com/office/drawing/2014/main" id="{FAF14CCA-D41F-4072-A7B4-7A7718DD00F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>
              <a:extLst>
                <a:ext uri="{FF2B5EF4-FFF2-40B4-BE49-F238E27FC236}">
                  <a16:creationId xmlns:a16="http://schemas.microsoft.com/office/drawing/2014/main" id="{810C1B39-A039-44F8-8AF4-1C2CB47DFE9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>
              <a:extLst>
                <a:ext uri="{FF2B5EF4-FFF2-40B4-BE49-F238E27FC236}">
                  <a16:creationId xmlns:a16="http://schemas.microsoft.com/office/drawing/2014/main" id="{102A02C8-E270-40C6-84E9-BCABE4633B3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>
              <a:extLst>
                <a:ext uri="{FF2B5EF4-FFF2-40B4-BE49-F238E27FC236}">
                  <a16:creationId xmlns:a16="http://schemas.microsoft.com/office/drawing/2014/main" id="{CF0EE93C-7E37-4DA3-9834-9BE941E556E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>
              <a:extLst>
                <a:ext uri="{FF2B5EF4-FFF2-40B4-BE49-F238E27FC236}">
                  <a16:creationId xmlns:a16="http://schemas.microsoft.com/office/drawing/2014/main" id="{96167492-F7B6-4BA2-9E1E-8012AC16174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>
              <a:extLst>
                <a:ext uri="{FF2B5EF4-FFF2-40B4-BE49-F238E27FC236}">
                  <a16:creationId xmlns:a16="http://schemas.microsoft.com/office/drawing/2014/main" id="{13ED3D85-E6AA-4DC0-9BF9-880DE088849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>
              <a:extLst>
                <a:ext uri="{FF2B5EF4-FFF2-40B4-BE49-F238E27FC236}">
                  <a16:creationId xmlns:a16="http://schemas.microsoft.com/office/drawing/2014/main" id="{DE76D4E0-D6E5-4345-9919-9A09CF41480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>
              <a:extLst>
                <a:ext uri="{FF2B5EF4-FFF2-40B4-BE49-F238E27FC236}">
                  <a16:creationId xmlns:a16="http://schemas.microsoft.com/office/drawing/2014/main" id="{C62FFF37-B7A7-4EAF-B38D-C599170C0D0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>
              <a:extLst>
                <a:ext uri="{FF2B5EF4-FFF2-40B4-BE49-F238E27FC236}">
                  <a16:creationId xmlns:a16="http://schemas.microsoft.com/office/drawing/2014/main" id="{63405191-3B94-4A55-AFF2-A34E106E85C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">
              <a:extLst>
                <a:ext uri="{FF2B5EF4-FFF2-40B4-BE49-F238E27FC236}">
                  <a16:creationId xmlns:a16="http://schemas.microsoft.com/office/drawing/2014/main" id="{B2F3B711-FA83-439D-BC95-F54427704CB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0" name="Rectangle 18">
            <a:extLst>
              <a:ext uri="{FF2B5EF4-FFF2-40B4-BE49-F238E27FC236}">
                <a16:creationId xmlns:a16="http://schemas.microsoft.com/office/drawing/2014/main" id="{F8A5541D-E012-4F49-B151-59D0985DA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başlık stili için tıklatın</a:t>
            </a:r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4E250020-3AFF-4C9F-A1B3-D19B8FBA82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en-US"/>
          </a:p>
        </p:txBody>
      </p:sp>
      <p:sp>
        <p:nvSpPr>
          <p:cNvPr id="8212" name="Rectangle 20">
            <a:extLst>
              <a:ext uri="{FF2B5EF4-FFF2-40B4-BE49-F238E27FC236}">
                <a16:creationId xmlns:a16="http://schemas.microsoft.com/office/drawing/2014/main" id="{34106264-CCB0-496A-AB35-B6665B0300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tr-TR" altLang="en-US"/>
          </a:p>
        </p:txBody>
      </p:sp>
      <p:sp>
        <p:nvSpPr>
          <p:cNvPr id="8213" name="Rectangle 21">
            <a:extLst>
              <a:ext uri="{FF2B5EF4-FFF2-40B4-BE49-F238E27FC236}">
                <a16:creationId xmlns:a16="http://schemas.microsoft.com/office/drawing/2014/main" id="{17B6C1FE-9A38-4C70-9DCC-8175F51B35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FC1050-0312-4EE6-8DA6-CCEAD52DC5B2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8214" name="Rectangle 22">
            <a:extLst>
              <a:ext uri="{FF2B5EF4-FFF2-40B4-BE49-F238E27FC236}">
                <a16:creationId xmlns:a16="http://schemas.microsoft.com/office/drawing/2014/main" id="{D850B3C9-70D6-47D5-9588-B1A60E8D6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stillerini düzenlemek için tıklatın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2.wmf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B17AC7-57A0-4BE7-AC0E-DB22CC9A9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EL HİJYENİ</a:t>
            </a: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98B42605-EA7F-41BE-B828-6B9722250C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766888"/>
            <a:ext cx="6119812" cy="4827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8FC20F-D815-423E-8946-C0F0EC629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lIns="92075" tIns="46038" rIns="92075" bIns="46038" anchorCtr="0"/>
          <a:lstStyle/>
          <a:p>
            <a:r>
              <a:rPr lang="tr-TR" altLang="en-US" b="0">
                <a:latin typeface="Arial" panose="020B0604020202020204" pitchFamily="34" charset="0"/>
              </a:rPr>
              <a:t>EL HİJYENİ</a:t>
            </a:r>
            <a:endParaRPr lang="tr-TR" altLang="en-US" b="0">
              <a:latin typeface="Arial Tur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5B8E276-29DF-4653-A1D8-C4C74E209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Hastalık yapan mikroorganizmalar kişiden kişiye </a:t>
            </a:r>
            <a:r>
              <a:rPr lang="tr-TR" altLang="en-US" u="sng">
                <a:solidFill>
                  <a:srgbClr val="FF0033"/>
                </a:solidFill>
                <a:effectLst/>
                <a:latin typeface="Arial" panose="020B0604020202020204" pitchFamily="34" charset="0"/>
              </a:rPr>
              <a:t>en çok eller yolu</a:t>
            </a:r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ile bulaşmaktadır.</a:t>
            </a:r>
          </a:p>
          <a:p>
            <a:pPr algn="just"/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Hijyenik el yıkamanın amacı, eller üzerinde bulunan geçici bakterilerin tamamını, kalıcı bakterilerin ise bir kısmını ellerden uzaklaştırmaktır</a:t>
            </a:r>
            <a:r>
              <a:rPr lang="tr-TR" altLang="en-US">
                <a:effectLst/>
                <a:latin typeface="Arial" panose="020B0604020202020204" pitchFamily="34" charset="0"/>
              </a:rPr>
              <a:t>.</a:t>
            </a:r>
            <a:endParaRPr lang="tr-TR" altLang="en-US">
              <a:effectLst/>
              <a:latin typeface="Arial Tur" panose="020B0604020202020204" pitchFamily="34" charset="0"/>
            </a:endParaRP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39B95D4B-A923-4CBB-A432-3E07E78473C6}"/>
              </a:ext>
            </a:extLst>
          </p:cNvPr>
          <p:cNvGraphicFramePr>
            <a:graphicFrameLocks/>
          </p:cNvGraphicFramePr>
          <p:nvPr/>
        </p:nvGraphicFramePr>
        <p:xfrm>
          <a:off x="6148388" y="152400"/>
          <a:ext cx="23860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" r:id="rId3" imgW="1714320" imgH="780840" progId="MS_ClipArt_Gallery.2">
                  <p:embed/>
                </p:oleObj>
              </mc:Choice>
              <mc:Fallback>
                <p:oleObj name="Clip" r:id="rId3" imgW="1714320" imgH="780840" progId="MS_ClipArt_Gallery.2">
                  <p:embed/>
                  <p:pic>
                    <p:nvPicPr>
                      <p:cNvPr id="5124" name="Object 4">
                        <a:extLst>
                          <a:ext uri="{FF2B5EF4-FFF2-40B4-BE49-F238E27FC236}">
                            <a16:creationId xmlns:a16="http://schemas.microsoft.com/office/drawing/2014/main" id="{39B95D4B-A923-4CBB-A432-3E07E78473C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152400"/>
                        <a:ext cx="23860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9A9C3DA-BEAE-409D-8B65-B319D2AC3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lIns="92075" tIns="46038" rIns="92075" bIns="46038" anchorCtr="0"/>
          <a:lstStyle/>
          <a:p>
            <a:r>
              <a:rPr lang="tr-TR" altLang="en-US"/>
              <a:t>EL HİJYENİ</a:t>
            </a:r>
            <a:endParaRPr lang="tr-TR" altLang="en-US">
              <a:latin typeface="Times New Roman Tur" panose="02020603050405020304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335059A-35A1-4417-8137-00DD35D69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iyi el yıkama işlemi bol suda ve sabunla, bilekleri de içine alacak şekilde avuç içi, parmak araları, parmak uçları ve özellikle tırnak dipleri iyice temizlenecek şekilde olmalıdır. </a:t>
            </a:r>
          </a:p>
          <a:p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Yıkama ve durulama sonrasında nemli kalmaması için temiz bir havlu ile kurulanmalıdır.</a:t>
            </a:r>
            <a:endParaRPr lang="tr-TR" altLang="en-US">
              <a:solidFill>
                <a:srgbClr val="FFFFFF"/>
              </a:solidFill>
              <a:effectLst/>
              <a:latin typeface="Arial Tur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8A14060-87CE-45FD-A48F-7FCAE2B82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El yıkama prosedürü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E996F4B-6FEA-49B8-A618-56CF13E0C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400" b="1"/>
              <a:t>Ilık su ile eller önce ıslatılır</a:t>
            </a:r>
          </a:p>
          <a:p>
            <a:pPr>
              <a:lnSpc>
                <a:spcPct val="90000"/>
              </a:lnSpc>
            </a:pPr>
            <a:r>
              <a:rPr lang="tr-TR" altLang="en-US" sz="2400" b="1"/>
              <a:t>3-5 ml antiseptik içeren veya içermeyen sıvı sabun alınır</a:t>
            </a:r>
          </a:p>
          <a:p>
            <a:pPr>
              <a:lnSpc>
                <a:spcPct val="90000"/>
              </a:lnSpc>
            </a:pPr>
            <a:r>
              <a:rPr lang="tr-TR" altLang="en-US" sz="2400" b="1"/>
              <a:t>Her iki elin tüm yüzeyleri ve parmaklar yaklaşık 30 saniye ovulur </a:t>
            </a:r>
          </a:p>
          <a:p>
            <a:pPr>
              <a:lnSpc>
                <a:spcPct val="90000"/>
              </a:lnSpc>
            </a:pPr>
            <a:r>
              <a:rPr lang="tr-TR" altLang="en-US" sz="2400" b="1"/>
              <a:t>Ilık su ile eller durulanır</a:t>
            </a:r>
          </a:p>
          <a:p>
            <a:pPr>
              <a:lnSpc>
                <a:spcPct val="90000"/>
              </a:lnSpc>
            </a:pPr>
            <a:r>
              <a:rPr lang="tr-TR" altLang="en-US" sz="2400" b="1"/>
              <a:t>Kağıt  havlu ile kurulanır </a:t>
            </a:r>
          </a:p>
          <a:p>
            <a:pPr>
              <a:lnSpc>
                <a:spcPct val="90000"/>
              </a:lnSpc>
            </a:pPr>
            <a:r>
              <a:rPr lang="tr-TR" altLang="en-US" sz="2400" b="1"/>
              <a:t>Kullanılan havlu ile musluk kapatılır</a:t>
            </a:r>
          </a:p>
          <a:p>
            <a:pPr>
              <a:lnSpc>
                <a:spcPct val="90000"/>
              </a:lnSpc>
            </a:pPr>
            <a:r>
              <a:rPr lang="tr-TR" altLang="en-US" sz="2400" b="1"/>
              <a:t>Kağıt havlu el değmeden pedallı çöp kutusuna atılır</a:t>
            </a:r>
          </a:p>
        </p:txBody>
      </p:sp>
    </p:spTree>
  </p:cSld>
  <p:clrMapOvr>
    <a:masterClrMapping/>
  </p:clrMapOvr>
  <p:transition advTm="4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02A38B4-CA97-4D3B-A3DD-D604D498F9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/>
              <a:t>Avrupa EN 1500 El Yıkama Prosedürü</a:t>
            </a:r>
          </a:p>
        </p:txBody>
      </p:sp>
      <p:grpSp>
        <p:nvGrpSpPr>
          <p:cNvPr id="14339" name="Group 3">
            <a:extLst>
              <a:ext uri="{FF2B5EF4-FFF2-40B4-BE49-F238E27FC236}">
                <a16:creationId xmlns:a16="http://schemas.microsoft.com/office/drawing/2014/main" id="{C2240021-88CD-4C64-AB08-A07084EDA4ED}"/>
              </a:ext>
            </a:extLst>
          </p:cNvPr>
          <p:cNvGrpSpPr>
            <a:grpSpLocks/>
          </p:cNvGrpSpPr>
          <p:nvPr/>
        </p:nvGrpSpPr>
        <p:grpSpPr bwMode="auto">
          <a:xfrm>
            <a:off x="1425575" y="1905000"/>
            <a:ext cx="7231063" cy="4697413"/>
            <a:chOff x="1008" y="1200"/>
            <a:chExt cx="5112" cy="2959"/>
          </a:xfrm>
        </p:grpSpPr>
        <p:pic>
          <p:nvPicPr>
            <p:cNvPr id="14340" name="Picture 4">
              <a:extLst>
                <a:ext uri="{FF2B5EF4-FFF2-40B4-BE49-F238E27FC236}">
                  <a16:creationId xmlns:a16="http://schemas.microsoft.com/office/drawing/2014/main" id="{96EA05A0-4E1D-46CA-9CE5-ECDD755BBC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200"/>
              <a:ext cx="5112" cy="2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1" name="Rectangle 5">
              <a:extLst>
                <a:ext uri="{FF2B5EF4-FFF2-40B4-BE49-F238E27FC236}">
                  <a16:creationId xmlns:a16="http://schemas.microsoft.com/office/drawing/2014/main" id="{B2C27DD1-D029-4D5A-B9FD-132B7219D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" y="3838"/>
              <a:ext cx="136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en-US" b="1">
                  <a:latin typeface="Tahoma" panose="020B0604030504040204" pitchFamily="34" charset="0"/>
                </a:rPr>
                <a:t>5 saniye</a:t>
              </a:r>
            </a:p>
          </p:txBody>
        </p:sp>
        <p:sp>
          <p:nvSpPr>
            <p:cNvPr id="14342" name="Rectangle 6">
              <a:extLst>
                <a:ext uri="{FF2B5EF4-FFF2-40B4-BE49-F238E27FC236}">
                  <a16:creationId xmlns:a16="http://schemas.microsoft.com/office/drawing/2014/main" id="{0B6004DF-DA85-481A-8754-9BE271491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3838"/>
              <a:ext cx="136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en-US" b="1">
                  <a:latin typeface="Tahoma" panose="020B0604030504040204" pitchFamily="34" charset="0"/>
                </a:rPr>
                <a:t>5 saniye</a:t>
              </a:r>
            </a:p>
          </p:txBody>
        </p:sp>
        <p:sp>
          <p:nvSpPr>
            <p:cNvPr id="14343" name="Rectangle 7">
              <a:extLst>
                <a:ext uri="{FF2B5EF4-FFF2-40B4-BE49-F238E27FC236}">
                  <a16:creationId xmlns:a16="http://schemas.microsoft.com/office/drawing/2014/main" id="{B6003E4E-BA35-4556-8AFE-75DD4B5CB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" y="2432"/>
              <a:ext cx="136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en-US" b="1">
                  <a:latin typeface="Tahoma" panose="020B0604030504040204" pitchFamily="34" charset="0"/>
                </a:rPr>
                <a:t>5 saniye</a:t>
              </a:r>
            </a:p>
          </p:txBody>
        </p:sp>
        <p:sp>
          <p:nvSpPr>
            <p:cNvPr id="14344" name="Rectangle 8">
              <a:extLst>
                <a:ext uri="{FF2B5EF4-FFF2-40B4-BE49-F238E27FC236}">
                  <a16:creationId xmlns:a16="http://schemas.microsoft.com/office/drawing/2014/main" id="{CC2DB89B-096F-4859-861D-62939DB8A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3" y="2387"/>
              <a:ext cx="136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en-US" b="1">
                  <a:latin typeface="Tahoma" panose="020B0604030504040204" pitchFamily="34" charset="0"/>
                </a:rPr>
                <a:t>5 saniye</a:t>
              </a:r>
            </a:p>
          </p:txBody>
        </p:sp>
        <p:sp>
          <p:nvSpPr>
            <p:cNvPr id="14345" name="Rectangle 9">
              <a:extLst>
                <a:ext uri="{FF2B5EF4-FFF2-40B4-BE49-F238E27FC236}">
                  <a16:creationId xmlns:a16="http://schemas.microsoft.com/office/drawing/2014/main" id="{BCBD993A-0D93-483D-8B3E-3EC3E6B19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" y="2432"/>
              <a:ext cx="136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en-US" b="1">
                  <a:latin typeface="Tahoma" panose="020B0604030504040204" pitchFamily="34" charset="0"/>
                </a:rPr>
                <a:t>5 saniye</a:t>
              </a:r>
            </a:p>
          </p:txBody>
        </p:sp>
        <p:sp>
          <p:nvSpPr>
            <p:cNvPr id="14346" name="Rectangle 10">
              <a:extLst>
                <a:ext uri="{FF2B5EF4-FFF2-40B4-BE49-F238E27FC236}">
                  <a16:creationId xmlns:a16="http://schemas.microsoft.com/office/drawing/2014/main" id="{236584CA-9523-4562-AB77-BC9D130C5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7" y="3884"/>
              <a:ext cx="1361" cy="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en-US" b="1">
                  <a:latin typeface="Tahoma" panose="020B0604030504040204" pitchFamily="34" charset="0"/>
                </a:rPr>
                <a:t>5 saniye</a:t>
              </a:r>
            </a:p>
          </p:txBody>
        </p:sp>
      </p:grpSp>
    </p:spTree>
  </p:cSld>
  <p:clrMapOvr>
    <a:masterClrMapping/>
  </p:clrMapOvr>
  <p:transition advTm="4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C910965-49E3-49FA-B7E4-1C3502032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000" b="0"/>
              <a:t>El yıkama ve El Antiseptiklerini Kullanma Endikasyonları</a:t>
            </a:r>
            <a:r>
              <a:rPr lang="tr-TR" altLang="en-US" sz="400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9D3EFEF-F72E-4220-934D-9F9B1C443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616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/>
              <a:t>Eller eğer gözle görülür şekilde kirlenmişse su ve sabun ile yıkanmalıdır.</a:t>
            </a:r>
          </a:p>
          <a:p>
            <a:pPr>
              <a:lnSpc>
                <a:spcPct val="90000"/>
              </a:lnSpc>
            </a:pPr>
            <a:r>
              <a:rPr lang="tr-TR" altLang="en-US"/>
              <a:t>Eğer eller gözle görülen bir şekilde kirlenmemiş ise alkol bazlı el antiseptikleri kullanılabilir.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en-US" sz="2800"/>
              <a:t> </a:t>
            </a:r>
          </a:p>
        </p:txBody>
      </p:sp>
    </p:spTree>
  </p:cSld>
  <p:clrMapOvr>
    <a:masterClrMapping/>
  </p:clrMapOvr>
  <p:transition advTm="4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80CA75CB-E3D2-4867-B3C6-DB160AA41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/>
              <a:t>Eldiven el hijyeni yerini almaz</a:t>
            </a:r>
          </a:p>
          <a:p>
            <a:r>
              <a:rPr lang="tr-TR" altLang="en-US"/>
              <a:t>Eldiven giyilse bile çıkardıktan sonra el hijyeni sağlanmalıdır.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31DC0E03-E9D6-45C3-B80F-962902125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en-US" sz="1800" b="1"/>
              <a:t>	</a:t>
            </a:r>
            <a:r>
              <a:rPr lang="tr-TR" altLang="en-US" sz="2800" b="1"/>
              <a:t>Eldiven Kullanımında Dikkat Edilmesi </a:t>
            </a:r>
            <a:br>
              <a:rPr lang="tr-TR" altLang="en-US" sz="2800" b="1"/>
            </a:br>
            <a:r>
              <a:rPr lang="tr-TR" altLang="en-US" sz="2800" b="1"/>
              <a:t>	   Gereken Durumlar</a:t>
            </a:r>
          </a:p>
          <a:p>
            <a:r>
              <a:rPr lang="tr-TR" altLang="en-US" sz="2800"/>
              <a:t>O işlem için </a:t>
            </a:r>
            <a:r>
              <a:rPr lang="tr-TR" altLang="en-US" sz="2800" b="1"/>
              <a:t>mutlaka gerekli</a:t>
            </a:r>
            <a:r>
              <a:rPr lang="tr-TR" altLang="en-US" sz="2800"/>
              <a:t> ise</a:t>
            </a:r>
          </a:p>
          <a:p>
            <a:r>
              <a:rPr lang="tr-TR" altLang="en-US" sz="2800"/>
              <a:t>Gerekli ise </a:t>
            </a:r>
            <a:r>
              <a:rPr lang="tr-TR" altLang="en-US" sz="2800" b="1"/>
              <a:t>sadece o işlem için</a:t>
            </a:r>
          </a:p>
          <a:p>
            <a:r>
              <a:rPr lang="tr-TR" altLang="en-US" sz="2800"/>
              <a:t>İşlemden</a:t>
            </a:r>
            <a:r>
              <a:rPr lang="tr-TR" altLang="en-US" sz="2800" b="1"/>
              <a:t> hemen önce </a:t>
            </a:r>
            <a:r>
              <a:rPr lang="tr-TR" altLang="en-US" sz="2800"/>
              <a:t>giyilmeli</a:t>
            </a:r>
          </a:p>
          <a:p>
            <a:r>
              <a:rPr lang="tr-TR" altLang="en-US" sz="2800"/>
              <a:t>İşlem </a:t>
            </a:r>
            <a:r>
              <a:rPr lang="tr-TR" altLang="en-US" sz="2800" b="1"/>
              <a:t>bittiği anda</a:t>
            </a:r>
            <a:r>
              <a:rPr lang="tr-TR" altLang="en-US" sz="2800"/>
              <a:t> çıkarılmalı</a:t>
            </a:r>
          </a:p>
          <a:p>
            <a:r>
              <a:rPr lang="tr-TR" altLang="en-US" sz="2800"/>
              <a:t>Aynı eldiven ile </a:t>
            </a:r>
            <a:r>
              <a:rPr lang="tr-TR" altLang="en-US" sz="2800" b="1"/>
              <a:t>başka hiçbir yere</a:t>
            </a:r>
            <a:r>
              <a:rPr lang="tr-TR" altLang="en-US" sz="2800"/>
              <a:t> dokunulmamalı</a:t>
            </a:r>
          </a:p>
          <a:p>
            <a:r>
              <a:rPr lang="tr-TR" altLang="en-US" sz="2800"/>
              <a:t>Aynı hasta üzerinde farklı bölgelere işlem yapılırken ya da bir hastadan diğer hastaya geçilirken</a:t>
            </a:r>
          </a:p>
          <a:p>
            <a:endParaRPr lang="tr-TR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1B6FCA0-4AF3-41B2-8E44-191F25906A5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5988" y="2017713"/>
            <a:ext cx="7826375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en-US"/>
              <a:t>   </a:t>
            </a:r>
            <a:r>
              <a:rPr lang="tr-TR" altLang="en-US" sz="4400" b="1">
                <a:latin typeface="Marigold" pitchFamily="66" charset="-94"/>
              </a:rPr>
              <a:t>Ellerinizi yıkayarak kendinizi ve hastaları İnfeksiyonlardan koruyunuz. Eliniz temiz, içiniz rahat olsun.</a:t>
            </a:r>
          </a:p>
          <a:p>
            <a:pPr>
              <a:buFontTx/>
              <a:buNone/>
            </a:pPr>
            <a:r>
              <a:rPr lang="tr-TR" altLang="en-US" sz="4400" b="1">
                <a:latin typeface="Marigold" pitchFamily="66" charset="-94"/>
              </a:rPr>
              <a:t>					</a:t>
            </a:r>
          </a:p>
        </p:txBody>
      </p:sp>
    </p:spTree>
  </p:cSld>
  <p:clrMapOvr>
    <a:masterClrMapping/>
  </p:clrMapOvr>
  <p:transition advTm="4000"/>
</p:sld>
</file>

<file path=ppt/theme/theme1.xml><?xml version="1.0" encoding="utf-8"?>
<a:theme xmlns:a="http://schemas.openxmlformats.org/drawingml/2006/main" name="Ekip Çalışması">
  <a:themeElements>
    <a:clrScheme name="Ekip Çalışması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Ekip Çalışması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kip Çalışması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ip Çalışması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ip Çalışması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22</TotalTime>
  <Words>246</Words>
  <Application>Microsoft Office PowerPoint</Application>
  <PresentationFormat>Ekran Gösterisi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Ekip Çalışması</vt:lpstr>
      <vt:lpstr>EL HİJYENİ</vt:lpstr>
      <vt:lpstr>EL HİJYENİ</vt:lpstr>
      <vt:lpstr>EL HİJYENİ</vt:lpstr>
      <vt:lpstr>El yıkama prosedürü </vt:lpstr>
      <vt:lpstr>Avrupa EN 1500 El Yıkama Prosedürü</vt:lpstr>
      <vt:lpstr>El yıkama ve El Antiseptiklerini Kullanma Endikasyonları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hüseyin somer</cp:lastModifiedBy>
  <cp:revision>5</cp:revision>
  <cp:lastPrinted>1601-01-01T00:00:00Z</cp:lastPrinted>
  <dcterms:created xsi:type="dcterms:W3CDTF">1601-01-01T00:00:00Z</dcterms:created>
  <dcterms:modified xsi:type="dcterms:W3CDTF">2020-08-14T15:21:04Z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